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7"/>
  </p:notesMasterIdLst>
  <p:handoutMasterIdLst>
    <p:handoutMasterId r:id="rId18"/>
  </p:handoutMasterIdLst>
  <p:sldIdLst>
    <p:sldId id="268" r:id="rId10"/>
    <p:sldId id="270" r:id="rId11"/>
    <p:sldId id="271" r:id="rId12"/>
    <p:sldId id="276" r:id="rId13"/>
    <p:sldId id="274" r:id="rId14"/>
    <p:sldId id="275" r:id="rId15"/>
    <p:sldId id="272" r:id="rId16"/>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94" autoAdjust="0"/>
    <p:restoredTop sz="94660"/>
  </p:normalViewPr>
  <p:slideViewPr>
    <p:cSldViewPr snapToObjects="1">
      <p:cViewPr>
        <p:scale>
          <a:sx n="159" d="100"/>
          <a:sy n="159" d="100"/>
        </p:scale>
        <p:origin x="-1736" y="-280"/>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5" Type="http://schemas.openxmlformats.org/officeDocument/2006/relationships/slideMaster" Target="slideMasters/slideMaster5.xml"/><Relationship Id="rId15" Type="http://schemas.openxmlformats.org/officeDocument/2006/relationships/slide" Target="slides/slide6.xml"/><Relationship Id="rId10" Type="http://schemas.openxmlformats.org/officeDocument/2006/relationships/slide" Target="slides/slide1.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15.02.19</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15.02.19</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carpETHii - BETH Hackathon 2019</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carpETHii - BETH Hackathon 2019</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US"/>
              <a:t>February 2019</a:t>
            </a:r>
            <a:endParaRPr lang="en-GB" dirty="0"/>
          </a:p>
        </p:txBody>
      </p:sp>
      <p:sp>
        <p:nvSpPr>
          <p:cNvPr id="6" name="Fußzeilenplatzhalter 5"/>
          <p:cNvSpPr>
            <a:spLocks noGrp="1"/>
          </p:cNvSpPr>
          <p:nvPr>
            <p:ph type="ftr" sz="quarter" idx="11"/>
          </p:nvPr>
        </p:nvSpPr>
        <p:spPr/>
        <p:txBody>
          <a:bodyPr/>
          <a:lstStyle/>
          <a:p>
            <a:r>
              <a:rPr lang="en-GB"/>
              <a:t>carpETHii - BETH Hackathon 2019</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a:t>February 2019</a:t>
            </a:r>
            <a:endParaRPr lang="en-GB" dirty="0"/>
          </a:p>
        </p:txBody>
      </p:sp>
      <p:sp>
        <p:nvSpPr>
          <p:cNvPr id="3" name="Fußzeilenplatzhalter 2"/>
          <p:cNvSpPr>
            <a:spLocks noGrp="1"/>
          </p:cNvSpPr>
          <p:nvPr>
            <p:ph type="ftr" sz="quarter" idx="11"/>
          </p:nvPr>
        </p:nvSpPr>
        <p:spPr/>
        <p:txBody>
          <a:bodyPr/>
          <a:lstStyle/>
          <a:p>
            <a:r>
              <a:rPr lang="en-GB"/>
              <a:t>carpETHii - BETH Hackathon 2019</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US"/>
              <a:t>February 2019</a:t>
            </a:r>
            <a:endParaRPr lang="en-GB" dirty="0"/>
          </a:p>
        </p:txBody>
      </p:sp>
      <p:sp>
        <p:nvSpPr>
          <p:cNvPr id="3" name="Fußzeilenplatzhalter 2"/>
          <p:cNvSpPr>
            <a:spLocks noGrp="1"/>
          </p:cNvSpPr>
          <p:nvPr>
            <p:ph type="ftr" sz="quarter" idx="11"/>
          </p:nvPr>
        </p:nvSpPr>
        <p:spPr/>
        <p:txBody>
          <a:bodyPr/>
          <a:lstStyle/>
          <a:p>
            <a:r>
              <a:rPr lang="en-GB"/>
              <a:t>carpETHii - BETH Hackathon 2019</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carpETHii - BETH Hackathon 2019</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US"/>
              <a:t>February 2019</a:t>
            </a:r>
            <a:endParaRPr lang="en-GB" dirty="0"/>
          </a:p>
        </p:txBody>
      </p:sp>
      <p:sp>
        <p:nvSpPr>
          <p:cNvPr id="6" name="Fußzeilenplatzhalter 5"/>
          <p:cNvSpPr>
            <a:spLocks noGrp="1"/>
          </p:cNvSpPr>
          <p:nvPr>
            <p:ph type="ftr" sz="quarter" idx="11"/>
          </p:nvPr>
        </p:nvSpPr>
        <p:spPr/>
        <p:txBody>
          <a:bodyPr/>
          <a:lstStyle/>
          <a:p>
            <a:r>
              <a:rPr lang="en-GB"/>
              <a:t>carpETHii - BETH Hackathon 2019</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a:t>February 2019</a:t>
            </a:r>
            <a:endParaRPr lang="en-GB" dirty="0"/>
          </a:p>
        </p:txBody>
      </p:sp>
      <p:sp>
        <p:nvSpPr>
          <p:cNvPr id="3" name="Fußzeilenplatzhalter 2"/>
          <p:cNvSpPr>
            <a:spLocks noGrp="1"/>
          </p:cNvSpPr>
          <p:nvPr>
            <p:ph type="ftr" sz="quarter" idx="11"/>
          </p:nvPr>
        </p:nvSpPr>
        <p:spPr/>
        <p:txBody>
          <a:bodyPr/>
          <a:lstStyle/>
          <a:p>
            <a:r>
              <a:rPr lang="en-GB"/>
              <a:t>carpETHii - BETH Hackathon 2019</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US"/>
              <a:t>February 2019</a:t>
            </a:r>
            <a:endParaRPr lang="en-GB" dirty="0"/>
          </a:p>
        </p:txBody>
      </p:sp>
      <p:sp>
        <p:nvSpPr>
          <p:cNvPr id="3" name="Fußzeilenplatzhalter 2"/>
          <p:cNvSpPr>
            <a:spLocks noGrp="1"/>
          </p:cNvSpPr>
          <p:nvPr>
            <p:ph type="ftr" sz="quarter" idx="11"/>
          </p:nvPr>
        </p:nvSpPr>
        <p:spPr/>
        <p:txBody>
          <a:bodyPr/>
          <a:lstStyle/>
          <a:p>
            <a:r>
              <a:rPr lang="en-GB"/>
              <a:t>carpETHii - BETH Hackathon 2019</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carpETHii - BETH Hackathon 2019</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US"/>
              <a:t>February 2019</a:t>
            </a:r>
            <a:endParaRPr lang="en-GB" dirty="0"/>
          </a:p>
        </p:txBody>
      </p:sp>
      <p:sp>
        <p:nvSpPr>
          <p:cNvPr id="6" name="Fußzeilenplatzhalter 5"/>
          <p:cNvSpPr>
            <a:spLocks noGrp="1"/>
          </p:cNvSpPr>
          <p:nvPr>
            <p:ph type="ftr" sz="quarter" idx="11"/>
          </p:nvPr>
        </p:nvSpPr>
        <p:spPr/>
        <p:txBody>
          <a:bodyPr/>
          <a:lstStyle/>
          <a:p>
            <a:r>
              <a:rPr lang="en-GB"/>
              <a:t>carpETHii - BETH Hackathon 2019</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a:t>February 2019</a:t>
            </a:r>
            <a:endParaRPr lang="en-GB" dirty="0"/>
          </a:p>
        </p:txBody>
      </p:sp>
      <p:sp>
        <p:nvSpPr>
          <p:cNvPr id="3" name="Fußzeilenplatzhalter 2"/>
          <p:cNvSpPr>
            <a:spLocks noGrp="1"/>
          </p:cNvSpPr>
          <p:nvPr>
            <p:ph type="ftr" sz="quarter" idx="11"/>
          </p:nvPr>
        </p:nvSpPr>
        <p:spPr/>
        <p:txBody>
          <a:bodyPr/>
          <a:lstStyle/>
          <a:p>
            <a:r>
              <a:rPr lang="en-GB"/>
              <a:t>carpETHii - BETH Hackathon 2019</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US"/>
              <a:t>February 2019</a:t>
            </a:r>
            <a:endParaRPr lang="en-GB" dirty="0"/>
          </a:p>
        </p:txBody>
      </p:sp>
      <p:sp>
        <p:nvSpPr>
          <p:cNvPr id="3" name="Fußzeilenplatzhalter 2"/>
          <p:cNvSpPr>
            <a:spLocks noGrp="1"/>
          </p:cNvSpPr>
          <p:nvPr>
            <p:ph type="ftr" sz="quarter" idx="11"/>
          </p:nvPr>
        </p:nvSpPr>
        <p:spPr/>
        <p:txBody>
          <a:bodyPr/>
          <a:lstStyle/>
          <a:p>
            <a:r>
              <a:rPr lang="en-GB"/>
              <a:t>carpETHii - BETH Hackathon 2019</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carpETHii - BETH Hackathon 2019</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US"/>
              <a:t>February 2019</a:t>
            </a:r>
            <a:endParaRPr lang="en-GB" dirty="0"/>
          </a:p>
        </p:txBody>
      </p:sp>
      <p:sp>
        <p:nvSpPr>
          <p:cNvPr id="6" name="Fußzeilenplatzhalter 5"/>
          <p:cNvSpPr>
            <a:spLocks noGrp="1"/>
          </p:cNvSpPr>
          <p:nvPr>
            <p:ph type="ftr" sz="quarter" idx="11"/>
          </p:nvPr>
        </p:nvSpPr>
        <p:spPr/>
        <p:txBody>
          <a:bodyPr/>
          <a:lstStyle/>
          <a:p>
            <a:r>
              <a:rPr lang="en-GB"/>
              <a:t>carpETHii - BETH Hackathon 2019</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a:t>February 2019</a:t>
            </a:r>
            <a:endParaRPr lang="en-GB" dirty="0"/>
          </a:p>
        </p:txBody>
      </p:sp>
      <p:sp>
        <p:nvSpPr>
          <p:cNvPr id="3" name="Fußzeilenplatzhalter 2"/>
          <p:cNvSpPr>
            <a:spLocks noGrp="1"/>
          </p:cNvSpPr>
          <p:nvPr>
            <p:ph type="ftr" sz="quarter" idx="11"/>
          </p:nvPr>
        </p:nvSpPr>
        <p:spPr/>
        <p:txBody>
          <a:bodyPr/>
          <a:lstStyle/>
          <a:p>
            <a:r>
              <a:rPr lang="en-GB"/>
              <a:t>carpETHii - BETH Hackathon 2019</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US"/>
              <a:t>February 2019</a:t>
            </a:r>
            <a:endParaRPr lang="en-GB" dirty="0"/>
          </a:p>
        </p:txBody>
      </p:sp>
      <p:sp>
        <p:nvSpPr>
          <p:cNvPr id="3" name="Fußzeilenplatzhalter 2"/>
          <p:cNvSpPr>
            <a:spLocks noGrp="1"/>
          </p:cNvSpPr>
          <p:nvPr>
            <p:ph type="ftr" sz="quarter" idx="11"/>
          </p:nvPr>
        </p:nvSpPr>
        <p:spPr/>
        <p:txBody>
          <a:bodyPr/>
          <a:lstStyle/>
          <a:p>
            <a:r>
              <a:rPr lang="en-GB"/>
              <a:t>carpETHii - BETH Hackathon 2019</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carpETHii - BETH Hackathon 2019</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US"/>
              <a:t>February 2019</a:t>
            </a:r>
            <a:endParaRPr lang="en-GB" dirty="0"/>
          </a:p>
        </p:txBody>
      </p:sp>
      <p:sp>
        <p:nvSpPr>
          <p:cNvPr id="6" name="Fußzeilenplatzhalter 5"/>
          <p:cNvSpPr>
            <a:spLocks noGrp="1"/>
          </p:cNvSpPr>
          <p:nvPr>
            <p:ph type="ftr" sz="quarter" idx="11"/>
          </p:nvPr>
        </p:nvSpPr>
        <p:spPr/>
        <p:txBody>
          <a:bodyPr/>
          <a:lstStyle/>
          <a:p>
            <a:r>
              <a:rPr lang="en-GB"/>
              <a:t>carpETHii - BETH Hackathon 2019</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a:t>February 2019</a:t>
            </a:r>
            <a:endParaRPr lang="en-GB" dirty="0"/>
          </a:p>
        </p:txBody>
      </p:sp>
      <p:sp>
        <p:nvSpPr>
          <p:cNvPr id="3" name="Fußzeilenplatzhalter 2"/>
          <p:cNvSpPr>
            <a:spLocks noGrp="1"/>
          </p:cNvSpPr>
          <p:nvPr>
            <p:ph type="ftr" sz="quarter" idx="11"/>
          </p:nvPr>
        </p:nvSpPr>
        <p:spPr/>
        <p:txBody>
          <a:bodyPr/>
          <a:lstStyle/>
          <a:p>
            <a:r>
              <a:rPr lang="en-GB"/>
              <a:t>carpETHii - BETH Hackathon 2019</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US"/>
              <a:t>February 2019</a:t>
            </a:r>
            <a:endParaRPr lang="en-GB" dirty="0"/>
          </a:p>
        </p:txBody>
      </p:sp>
      <p:sp>
        <p:nvSpPr>
          <p:cNvPr id="3" name="Fußzeilenplatzhalter 2"/>
          <p:cNvSpPr>
            <a:spLocks noGrp="1"/>
          </p:cNvSpPr>
          <p:nvPr>
            <p:ph type="ftr" sz="quarter" idx="11"/>
          </p:nvPr>
        </p:nvSpPr>
        <p:spPr/>
        <p:txBody>
          <a:bodyPr/>
          <a:lstStyle/>
          <a:p>
            <a:r>
              <a:rPr lang="en-GB"/>
              <a:t>carpETHii - BETH Hackathon 2019</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carpETHii - BETH Hackathon 2019</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US"/>
              <a:t>February 2019</a:t>
            </a:r>
            <a:endParaRPr lang="en-GB" dirty="0"/>
          </a:p>
        </p:txBody>
      </p:sp>
      <p:sp>
        <p:nvSpPr>
          <p:cNvPr id="6" name="Fußzeilenplatzhalter 5"/>
          <p:cNvSpPr>
            <a:spLocks noGrp="1"/>
          </p:cNvSpPr>
          <p:nvPr>
            <p:ph type="ftr" sz="quarter" idx="11"/>
          </p:nvPr>
        </p:nvSpPr>
        <p:spPr/>
        <p:txBody>
          <a:bodyPr/>
          <a:lstStyle/>
          <a:p>
            <a:r>
              <a:rPr lang="en-GB"/>
              <a:t>carpETHii - BETH Hackathon 2019</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US"/>
              <a:t>February 2019</a:t>
            </a:r>
            <a:endParaRPr lang="en-GB" dirty="0"/>
          </a:p>
        </p:txBody>
      </p:sp>
      <p:sp>
        <p:nvSpPr>
          <p:cNvPr id="6" name="Fußzeilenplatzhalter 5"/>
          <p:cNvSpPr>
            <a:spLocks noGrp="1"/>
          </p:cNvSpPr>
          <p:nvPr>
            <p:ph type="ftr" sz="quarter" idx="11"/>
          </p:nvPr>
        </p:nvSpPr>
        <p:spPr/>
        <p:txBody>
          <a:bodyPr/>
          <a:lstStyle/>
          <a:p>
            <a:r>
              <a:rPr lang="en-GB"/>
              <a:t>carpETHii - BETH Hackathon 2019</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a:t>February 2019</a:t>
            </a:r>
            <a:endParaRPr lang="en-GB" dirty="0"/>
          </a:p>
        </p:txBody>
      </p:sp>
      <p:sp>
        <p:nvSpPr>
          <p:cNvPr id="3" name="Fußzeilenplatzhalter 2"/>
          <p:cNvSpPr>
            <a:spLocks noGrp="1"/>
          </p:cNvSpPr>
          <p:nvPr>
            <p:ph type="ftr" sz="quarter" idx="11"/>
          </p:nvPr>
        </p:nvSpPr>
        <p:spPr/>
        <p:txBody>
          <a:bodyPr/>
          <a:lstStyle/>
          <a:p>
            <a:r>
              <a:rPr lang="en-GB"/>
              <a:t>carpETHii - BETH Hackathon 2019</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US"/>
              <a:t>February 2019</a:t>
            </a:r>
            <a:endParaRPr lang="en-GB" dirty="0"/>
          </a:p>
        </p:txBody>
      </p:sp>
      <p:sp>
        <p:nvSpPr>
          <p:cNvPr id="3" name="Fußzeilenplatzhalter 2"/>
          <p:cNvSpPr>
            <a:spLocks noGrp="1"/>
          </p:cNvSpPr>
          <p:nvPr>
            <p:ph type="ftr" sz="quarter" idx="11"/>
          </p:nvPr>
        </p:nvSpPr>
        <p:spPr/>
        <p:txBody>
          <a:bodyPr/>
          <a:lstStyle/>
          <a:p>
            <a:r>
              <a:rPr lang="en-GB"/>
              <a:t>carpETHii - BETH Hackathon 2019</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carpETHii - BETH Hackathon 2019</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US"/>
              <a:t>February 2019</a:t>
            </a:r>
            <a:endParaRPr lang="en-GB" dirty="0"/>
          </a:p>
        </p:txBody>
      </p:sp>
      <p:sp>
        <p:nvSpPr>
          <p:cNvPr id="6" name="Fußzeilenplatzhalter 5"/>
          <p:cNvSpPr>
            <a:spLocks noGrp="1"/>
          </p:cNvSpPr>
          <p:nvPr>
            <p:ph type="ftr" sz="quarter" idx="11"/>
          </p:nvPr>
        </p:nvSpPr>
        <p:spPr/>
        <p:txBody>
          <a:bodyPr/>
          <a:lstStyle/>
          <a:p>
            <a:r>
              <a:rPr lang="en-GB"/>
              <a:t>carpETHii - BETH Hackathon 2019</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a:t>February 2019</a:t>
            </a:r>
            <a:endParaRPr lang="en-GB" dirty="0"/>
          </a:p>
        </p:txBody>
      </p:sp>
      <p:sp>
        <p:nvSpPr>
          <p:cNvPr id="3" name="Fußzeilenplatzhalter 2"/>
          <p:cNvSpPr>
            <a:spLocks noGrp="1"/>
          </p:cNvSpPr>
          <p:nvPr>
            <p:ph type="ftr" sz="quarter" idx="11"/>
          </p:nvPr>
        </p:nvSpPr>
        <p:spPr/>
        <p:txBody>
          <a:bodyPr/>
          <a:lstStyle/>
          <a:p>
            <a:r>
              <a:rPr lang="en-GB"/>
              <a:t>carpETHii - BETH Hackathon 2019</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a:t>February 2019</a:t>
            </a:r>
            <a:endParaRPr lang="en-GB" dirty="0"/>
          </a:p>
        </p:txBody>
      </p:sp>
      <p:sp>
        <p:nvSpPr>
          <p:cNvPr id="3" name="Fußzeilenplatzhalter 2"/>
          <p:cNvSpPr>
            <a:spLocks noGrp="1"/>
          </p:cNvSpPr>
          <p:nvPr>
            <p:ph type="ftr" sz="quarter" idx="11"/>
          </p:nvPr>
        </p:nvSpPr>
        <p:spPr/>
        <p:txBody>
          <a:bodyPr/>
          <a:lstStyle/>
          <a:p>
            <a:r>
              <a:rPr lang="en-GB"/>
              <a:t>carpETHii - BETH Hackathon 2019</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US"/>
              <a:t>February 2019</a:t>
            </a:r>
            <a:endParaRPr lang="en-GB" dirty="0"/>
          </a:p>
        </p:txBody>
      </p:sp>
      <p:sp>
        <p:nvSpPr>
          <p:cNvPr id="3" name="Fußzeilenplatzhalter 2"/>
          <p:cNvSpPr>
            <a:spLocks noGrp="1"/>
          </p:cNvSpPr>
          <p:nvPr>
            <p:ph type="ftr" sz="quarter" idx="11"/>
          </p:nvPr>
        </p:nvSpPr>
        <p:spPr/>
        <p:txBody>
          <a:bodyPr/>
          <a:lstStyle/>
          <a:p>
            <a:r>
              <a:rPr lang="en-GB"/>
              <a:t>carpETHii - BETH Hackathon 2019</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carpETHii - BETH Hackathon 2019</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US"/>
              <a:t>February 2019</a:t>
            </a:r>
            <a:endParaRPr lang="en-GB" dirty="0"/>
          </a:p>
        </p:txBody>
      </p:sp>
      <p:sp>
        <p:nvSpPr>
          <p:cNvPr id="6" name="Fußzeilenplatzhalter 5"/>
          <p:cNvSpPr>
            <a:spLocks noGrp="1"/>
          </p:cNvSpPr>
          <p:nvPr>
            <p:ph type="ftr" sz="quarter" idx="11"/>
          </p:nvPr>
        </p:nvSpPr>
        <p:spPr/>
        <p:txBody>
          <a:bodyPr/>
          <a:lstStyle/>
          <a:p>
            <a:r>
              <a:rPr lang="en-GB"/>
              <a:t>carpETHii - BETH Hackathon 2019</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a:t>February 2019</a:t>
            </a:r>
            <a:endParaRPr lang="en-GB" dirty="0"/>
          </a:p>
        </p:txBody>
      </p:sp>
      <p:sp>
        <p:nvSpPr>
          <p:cNvPr id="3" name="Fußzeilenplatzhalter 2"/>
          <p:cNvSpPr>
            <a:spLocks noGrp="1"/>
          </p:cNvSpPr>
          <p:nvPr>
            <p:ph type="ftr" sz="quarter" idx="11"/>
          </p:nvPr>
        </p:nvSpPr>
        <p:spPr/>
        <p:txBody>
          <a:bodyPr/>
          <a:lstStyle/>
          <a:p>
            <a:r>
              <a:rPr lang="en-GB"/>
              <a:t>carpETHii - BETH Hackathon 2019</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US"/>
              <a:t>February 2019</a:t>
            </a:r>
            <a:endParaRPr lang="en-GB" dirty="0"/>
          </a:p>
        </p:txBody>
      </p:sp>
      <p:sp>
        <p:nvSpPr>
          <p:cNvPr id="5" name="Fußzeilenplatzhalter 4"/>
          <p:cNvSpPr>
            <a:spLocks noGrp="1"/>
          </p:cNvSpPr>
          <p:nvPr>
            <p:ph type="ftr" sz="quarter" idx="11"/>
          </p:nvPr>
        </p:nvSpPr>
        <p:spPr/>
        <p:txBody>
          <a:bodyPr/>
          <a:lstStyle/>
          <a:p>
            <a:r>
              <a:rPr lang="en-GB"/>
              <a:t>carpETHii - BETH Hackathon 2019</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US"/>
              <a:t>February 2019</a:t>
            </a:r>
            <a:endParaRPr lang="en-GB" dirty="0"/>
          </a:p>
        </p:txBody>
      </p:sp>
      <p:sp>
        <p:nvSpPr>
          <p:cNvPr id="3" name="Fußzeilenplatzhalter 2"/>
          <p:cNvSpPr>
            <a:spLocks noGrp="1"/>
          </p:cNvSpPr>
          <p:nvPr>
            <p:ph type="ftr" sz="quarter" idx="11"/>
          </p:nvPr>
        </p:nvSpPr>
        <p:spPr/>
        <p:txBody>
          <a:bodyPr/>
          <a:lstStyle/>
          <a:p>
            <a:r>
              <a:rPr lang="en-GB"/>
              <a:t>carpETHii - BETH Hackathon 2019</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US"/>
              <a:t>February 2019</a:t>
            </a:r>
            <a:endParaRPr lang="en-GB" dirty="0"/>
          </a:p>
        </p:txBody>
      </p:sp>
      <p:sp>
        <p:nvSpPr>
          <p:cNvPr id="3" name="Fußzeilenplatzhalter 2"/>
          <p:cNvSpPr>
            <a:spLocks noGrp="1"/>
          </p:cNvSpPr>
          <p:nvPr>
            <p:ph type="ftr" sz="quarter" idx="11"/>
          </p:nvPr>
        </p:nvSpPr>
        <p:spPr/>
        <p:txBody>
          <a:bodyPr/>
          <a:lstStyle/>
          <a:p>
            <a:r>
              <a:rPr lang="en-GB"/>
              <a:t>carpETHii - BETH Hackathon 2019</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US"/>
              <a:t>February 2019</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carpETHii - BETH Hackathon 2019</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pic>
        <p:nvPicPr>
          <p:cNvPr id="36" name="Picture 1">
            <a:extLst>
              <a:ext uri="{FF2B5EF4-FFF2-40B4-BE49-F238E27FC236}">
                <a16:creationId xmlns:a16="http://schemas.microsoft.com/office/drawing/2014/main" id="{705A4F1D-2178-F44F-BA94-C9B9E6A3C3E7}"/>
              </a:ext>
            </a:extLst>
          </p:cNvPr>
          <p:cNvPicPr/>
          <p:nvPr userDrawn="1"/>
        </p:nvPicPr>
        <p:blipFill>
          <a:blip r:embed="rId12">
            <a:extLst>
              <a:ext uri="{28A0092B-C50C-407E-A947-70E740481C1C}">
                <a14:useLocalDpi xmlns:a14="http://schemas.microsoft.com/office/drawing/2010/main" val="0"/>
              </a:ext>
            </a:extLst>
          </a:blip>
          <a:stretch/>
        </p:blipFill>
        <p:spPr>
          <a:xfrm>
            <a:off x="781829" y="6308726"/>
            <a:ext cx="468307" cy="468307"/>
          </a:xfrm>
          <a:prstGeom prst="rect">
            <a:avLst/>
          </a:prstGeom>
        </p:spPr>
      </p:pic>
      <p:pic>
        <p:nvPicPr>
          <p:cNvPr id="37" name="Graphic 3">
            <a:extLst>
              <a:ext uri="{FF2B5EF4-FFF2-40B4-BE49-F238E27FC236}">
                <a16:creationId xmlns:a16="http://schemas.microsoft.com/office/drawing/2014/main" id="{8685F13C-E028-DF44-AB14-F8F84B438ACA}"/>
              </a:ext>
            </a:extLst>
          </p:cNvPr>
          <p:cNvPicPr/>
          <p:nvPr userDrawn="1"/>
        </p:nvPicPr>
        <p:blipFill>
          <a:blip r:embed="rId13">
            <a:extLst>
              <a:ext uri="{28A0092B-C50C-407E-A947-70E740481C1C}">
                <a14:useLocalDpi xmlns:a14="http://schemas.microsoft.com/office/drawing/2010/main" val="0"/>
              </a:ext>
            </a:extLst>
          </a:blip>
          <a:stretch/>
        </p:blipFill>
        <p:spPr>
          <a:xfrm>
            <a:off x="374328" y="6300189"/>
            <a:ext cx="316239" cy="468311"/>
          </a:xfrm>
          <a:prstGeom prst="rect">
            <a:avLst/>
          </a:prstGeom>
          <a:ln>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US"/>
              <a:t>February 2019</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carpETHii - BETH Hackathon 2019</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US"/>
              <a:t>February 2019</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carpETHii - BETH Hackathon 2019</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US"/>
              <a:t>February 2019</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carpETHii - BETH Hackathon 2019</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US"/>
              <a:t>February 2019</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carpETHii - BETH Hackathon 2019</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US"/>
              <a:t>February 2019</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carpETHii - BETH Hackathon 2019</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US"/>
              <a:t>February 2019</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carpETHii - BETH Hackathon 2019</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US"/>
              <a:t>February 2019</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carpETHii - BETH Hackathon 2019</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US"/>
              <a:t>February 2019</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carpETHii - BETH Hackathon 2019</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a:xfrm>
            <a:off x="323850" y="4563876"/>
            <a:ext cx="11537949" cy="1673412"/>
          </a:xfrm>
        </p:spPr>
        <p:txBody>
          <a:bodyPr/>
          <a:lstStyle/>
          <a:p>
            <a:pPr>
              <a:spcBef>
                <a:spcPts val="499"/>
              </a:spcBef>
            </a:pPr>
            <a:r>
              <a:rPr lang="de-DE" sz="1600" spc="-1" dirty="0" err="1">
                <a:solidFill>
                  <a:srgbClr val="FFFFFF"/>
                </a:solidFill>
                <a:ea typeface="DejaVu Sans"/>
              </a:rPr>
              <a:t>Wassim</a:t>
            </a:r>
            <a:r>
              <a:rPr lang="de-DE" sz="1600" spc="-1" dirty="0">
                <a:solidFill>
                  <a:srgbClr val="FFFFFF"/>
                </a:solidFill>
                <a:ea typeface="DejaVu Sans"/>
              </a:rPr>
              <a:t> </a:t>
            </a:r>
            <a:r>
              <a:rPr lang="de-DE" sz="1600" spc="-1" dirty="0" err="1">
                <a:solidFill>
                  <a:srgbClr val="FFFFFF"/>
                </a:solidFill>
                <a:ea typeface="DejaVu Sans"/>
              </a:rPr>
              <a:t>Dhaouadi</a:t>
            </a:r>
            <a:r>
              <a:rPr lang="de-DE" sz="1600" spc="-1" dirty="0">
                <a:solidFill>
                  <a:srgbClr val="FFFFFF"/>
                </a:solidFill>
                <a:ea typeface="DejaVu Sans"/>
              </a:rPr>
              <a:t> </a:t>
            </a:r>
            <a:endParaRPr lang="de-DE" sz="1600" spc="-1" dirty="0"/>
          </a:p>
          <a:p>
            <a:pPr>
              <a:spcBef>
                <a:spcPts val="499"/>
              </a:spcBef>
            </a:pPr>
            <a:r>
              <a:rPr lang="de-DE" sz="1600" spc="-1" dirty="0">
                <a:solidFill>
                  <a:srgbClr val="FFFFFF"/>
                </a:solidFill>
                <a:ea typeface="DejaVu Sans"/>
              </a:rPr>
              <a:t>Marc-Philippe Frey</a:t>
            </a:r>
            <a:endParaRPr lang="de-DE" sz="1600" spc="-1" dirty="0"/>
          </a:p>
          <a:p>
            <a:pPr>
              <a:spcBef>
                <a:spcPts val="499"/>
              </a:spcBef>
            </a:pPr>
            <a:r>
              <a:rPr lang="de-DE" sz="1600" spc="-1" dirty="0">
                <a:solidFill>
                  <a:srgbClr val="FFFFFF"/>
                </a:solidFill>
                <a:ea typeface="DejaVu Sans"/>
              </a:rPr>
              <a:t>Vladimir </a:t>
            </a:r>
            <a:r>
              <a:rPr lang="de-DE" sz="1600" spc="-1" dirty="0" err="1">
                <a:solidFill>
                  <a:srgbClr val="FFFFFF"/>
                </a:solidFill>
                <a:ea typeface="DejaVu Sans"/>
              </a:rPr>
              <a:t>Michalec</a:t>
            </a:r>
            <a:endParaRPr lang="de-DE" sz="1600" spc="-1" dirty="0"/>
          </a:p>
          <a:p>
            <a:pPr>
              <a:spcBef>
                <a:spcPts val="499"/>
              </a:spcBef>
            </a:pPr>
            <a:r>
              <a:rPr lang="de-DE" sz="1600" spc="-1" dirty="0">
                <a:solidFill>
                  <a:srgbClr val="FFFFFF"/>
                </a:solidFill>
                <a:ea typeface="DejaVu Sans"/>
              </a:rPr>
              <a:t>Michael Weinold</a:t>
            </a:r>
            <a:endParaRPr lang="de-DE" sz="1600" spc="-1" dirty="0"/>
          </a:p>
          <a:p>
            <a:pPr>
              <a:spcBef>
                <a:spcPts val="499"/>
              </a:spcBef>
            </a:pPr>
            <a:r>
              <a:rPr lang="de-DE" sz="1600" spc="-1" dirty="0" err="1">
                <a:solidFill>
                  <a:srgbClr val="FFFFFF"/>
                </a:solidFill>
                <a:ea typeface="DejaVu Sans"/>
              </a:rPr>
              <a:t>Yoel</a:t>
            </a:r>
            <a:r>
              <a:rPr lang="de-DE" sz="1600" spc="-1" dirty="0">
                <a:solidFill>
                  <a:srgbClr val="FFFFFF"/>
                </a:solidFill>
                <a:ea typeface="DejaVu Sans"/>
              </a:rPr>
              <a:t> Zweig</a:t>
            </a:r>
            <a:endParaRPr lang="de-DE" sz="1600" spc="-1" dirty="0"/>
          </a:p>
        </p:txBody>
      </p:sp>
      <p:sp>
        <p:nvSpPr>
          <p:cNvPr id="3" name="Datumsplatzhalter 2"/>
          <p:cNvSpPr>
            <a:spLocks noGrp="1"/>
          </p:cNvSpPr>
          <p:nvPr>
            <p:ph type="dt" sz="half" idx="10"/>
          </p:nvPr>
        </p:nvSpPr>
        <p:spPr/>
        <p:txBody>
          <a:bodyPr/>
          <a:lstStyle/>
          <a:p>
            <a:r>
              <a:rPr lang="en-US"/>
              <a:t>February 2019</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a:t>
            </a:fld>
            <a:endParaRPr lang="en-GB" dirty="0"/>
          </a:p>
        </p:txBody>
      </p:sp>
      <p:sp>
        <p:nvSpPr>
          <p:cNvPr id="18" name="Titel 17"/>
          <p:cNvSpPr>
            <a:spLocks noGrp="1"/>
          </p:cNvSpPr>
          <p:nvPr>
            <p:ph type="ctrTitle"/>
          </p:nvPr>
        </p:nvSpPr>
        <p:spPr/>
        <p:txBody>
          <a:bodyPr/>
          <a:lstStyle/>
          <a:p>
            <a:r>
              <a:rPr lang="en-GB" dirty="0" err="1"/>
              <a:t>carpETHii</a:t>
            </a:r>
            <a:br>
              <a:rPr lang="en-GB" dirty="0"/>
            </a:br>
            <a:r>
              <a:rPr lang="en-GB" dirty="0"/>
              <a:t>BETH Hackathon 2019</a:t>
            </a:r>
          </a:p>
        </p:txBody>
      </p:sp>
      <p:sp>
        <p:nvSpPr>
          <p:cNvPr id="4" name="Fußzeilenplatzhalter 3"/>
          <p:cNvSpPr>
            <a:spLocks noGrp="1"/>
          </p:cNvSpPr>
          <p:nvPr>
            <p:ph type="ftr" sz="quarter" idx="13"/>
          </p:nvPr>
        </p:nvSpPr>
        <p:spPr/>
        <p:txBody>
          <a:bodyPr/>
          <a:lstStyle/>
          <a:p>
            <a:r>
              <a:rPr lang="en-GB"/>
              <a:t>carpETHii - BETH Hackathon 2019</a:t>
            </a:r>
            <a:endParaRPr lang="en-GB" dirty="0"/>
          </a:p>
        </p:txBody>
      </p:sp>
      <p:pic>
        <p:nvPicPr>
          <p:cNvPr id="17" name="Picture 16">
            <a:extLst>
              <a:ext uri="{FF2B5EF4-FFF2-40B4-BE49-F238E27FC236}">
                <a16:creationId xmlns:a16="http://schemas.microsoft.com/office/drawing/2014/main" id="{17BAB015-BBD9-4D43-8CE4-88B4DD005BD5}"/>
              </a:ext>
            </a:extLst>
          </p:cNvPr>
          <p:cNvPicPr>
            <a:picLocks noChangeAspect="1"/>
          </p:cNvPicPr>
          <p:nvPr/>
        </p:nvPicPr>
        <p:blipFill rotWithShape="1">
          <a:blip r:embed="rId2">
            <a:extLst>
              <a:ext uri="{28A0092B-C50C-407E-A947-70E740481C1C}">
                <a14:useLocalDpi xmlns:a14="http://schemas.microsoft.com/office/drawing/2010/main" val="0"/>
              </a:ext>
            </a:extLst>
          </a:blip>
          <a:srcRect t="13250" b="53151"/>
          <a:stretch/>
        </p:blipFill>
        <p:spPr>
          <a:xfrm>
            <a:off x="621011" y="620712"/>
            <a:ext cx="10738321" cy="2921837"/>
          </a:xfrm>
          <a:prstGeom prst="rect">
            <a:avLst/>
          </a:prstGeom>
        </p:spPr>
      </p:pic>
    </p:spTree>
    <p:extLst>
      <p:ext uri="{BB962C8B-B14F-4D97-AF65-F5344CB8AC3E}">
        <p14:creationId xmlns:p14="http://schemas.microsoft.com/office/powerpoint/2010/main" val="40389063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CCFBB7E-778D-4948-B5B3-44542E31D981}"/>
              </a:ext>
            </a:extLst>
          </p:cNvPr>
          <p:cNvSpPr>
            <a:spLocks noGrp="1"/>
          </p:cNvSpPr>
          <p:nvPr>
            <p:ph type="dt" sz="half" idx="10"/>
          </p:nvPr>
        </p:nvSpPr>
        <p:spPr/>
        <p:txBody>
          <a:bodyPr/>
          <a:lstStyle/>
          <a:p>
            <a:r>
              <a:rPr lang="en-US"/>
              <a:t>February 2019</a:t>
            </a:r>
            <a:endParaRPr lang="en-GB" dirty="0"/>
          </a:p>
        </p:txBody>
      </p:sp>
      <p:sp>
        <p:nvSpPr>
          <p:cNvPr id="4" name="Footer Placeholder 3">
            <a:extLst>
              <a:ext uri="{FF2B5EF4-FFF2-40B4-BE49-F238E27FC236}">
                <a16:creationId xmlns:a16="http://schemas.microsoft.com/office/drawing/2014/main" id="{BF6A3BA6-456B-FF41-BAA7-D80E282423B5}"/>
              </a:ext>
            </a:extLst>
          </p:cNvPr>
          <p:cNvSpPr>
            <a:spLocks noGrp="1"/>
          </p:cNvSpPr>
          <p:nvPr>
            <p:ph type="ftr" sz="quarter" idx="11"/>
          </p:nvPr>
        </p:nvSpPr>
        <p:spPr/>
        <p:txBody>
          <a:bodyPr/>
          <a:lstStyle/>
          <a:p>
            <a:r>
              <a:rPr lang="en-GB" dirty="0" err="1"/>
              <a:t>carpETHii</a:t>
            </a:r>
            <a:r>
              <a:rPr lang="en-GB" dirty="0"/>
              <a:t> - BETH Hackathon 2019</a:t>
            </a:r>
          </a:p>
        </p:txBody>
      </p:sp>
      <p:sp>
        <p:nvSpPr>
          <p:cNvPr id="5" name="Slide Number Placeholder 4">
            <a:extLst>
              <a:ext uri="{FF2B5EF4-FFF2-40B4-BE49-F238E27FC236}">
                <a16:creationId xmlns:a16="http://schemas.microsoft.com/office/drawing/2014/main" id="{DC7F124B-A3FF-F44D-B703-5EF3F76AF35F}"/>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8" name="TextBox 7">
            <a:extLst>
              <a:ext uri="{FF2B5EF4-FFF2-40B4-BE49-F238E27FC236}">
                <a16:creationId xmlns:a16="http://schemas.microsoft.com/office/drawing/2014/main" id="{C6662C8B-329A-6048-8756-9AE6E15969FE}"/>
              </a:ext>
            </a:extLst>
          </p:cNvPr>
          <p:cNvSpPr txBox="1"/>
          <p:nvPr/>
        </p:nvSpPr>
        <p:spPr>
          <a:xfrm>
            <a:off x="8705461" y="914400"/>
            <a:ext cx="3148798" cy="5355312"/>
          </a:xfrm>
          <a:prstGeom prst="rect">
            <a:avLst/>
          </a:prstGeom>
          <a:noFill/>
        </p:spPr>
        <p:txBody>
          <a:bodyPr wrap="square" rtlCol="0">
            <a:spAutoFit/>
          </a:bodyPr>
          <a:lstStyle/>
          <a:p>
            <a:pPr marL="228600" lvl="0" indent="-228600">
              <a:buFont typeface="+mj-lt"/>
              <a:buAutoNum type="arabicPeriod"/>
            </a:pPr>
            <a:r>
              <a:rPr lang="en-GB" sz="900" dirty="0"/>
              <a:t>Stakeholders donate money to WWF and receive a </a:t>
            </a:r>
            <a:r>
              <a:rPr lang="en-GB" sz="900" b="1" dirty="0">
                <a:solidFill>
                  <a:schemeClr val="bg1">
                    <a:lumMod val="50000"/>
                  </a:schemeClr>
                </a:solidFill>
              </a:rPr>
              <a:t>Decision Token </a:t>
            </a:r>
            <a:r>
              <a:rPr lang="en-GB" sz="900" dirty="0"/>
              <a:t>in return.</a:t>
            </a:r>
            <a:endParaRPr lang="en-US" sz="900" dirty="0"/>
          </a:p>
          <a:p>
            <a:pPr marL="228600" lvl="0" indent="-228600">
              <a:buFont typeface="+mj-lt"/>
              <a:buAutoNum type="arabicPeriod"/>
            </a:pPr>
            <a:r>
              <a:rPr lang="en-GB" sz="900" dirty="0"/>
              <a:t>WWF splits the money into two pots. One is used to cover the expenses of WWF’s activities including bison transportation, set-up of sensors, etc. The remaining money is combined into a community pot on Blockchain.</a:t>
            </a:r>
            <a:endParaRPr lang="en-US" sz="900" dirty="0"/>
          </a:p>
          <a:p>
            <a:pPr marL="228600" lvl="0" indent="-228600">
              <a:buFont typeface="+mj-lt"/>
              <a:buAutoNum type="arabicPeriod"/>
            </a:pPr>
            <a:r>
              <a:rPr lang="en-GB" sz="900" dirty="0"/>
              <a:t>The overall state of the ecosystem is measured through </a:t>
            </a:r>
            <a:r>
              <a:rPr lang="en-GB" sz="900" b="1" dirty="0"/>
              <a:t>Performance Indicators </a:t>
            </a:r>
            <a:r>
              <a:rPr lang="en-GB" sz="900" dirty="0"/>
              <a:t>such as the number of bison or the level of deforestation. </a:t>
            </a:r>
            <a:endParaRPr lang="en-US" sz="900" dirty="0"/>
          </a:p>
          <a:p>
            <a:pPr marL="228600" lvl="0" indent="-228600">
              <a:buFont typeface="+mj-lt"/>
              <a:buAutoNum type="arabicPeriod"/>
            </a:pPr>
            <a:r>
              <a:rPr lang="en-GB" sz="900" dirty="0"/>
              <a:t>The Stakeholders distribute their </a:t>
            </a:r>
            <a:r>
              <a:rPr lang="en-GB" sz="900" b="1" dirty="0">
                <a:solidFill>
                  <a:schemeClr val="bg1">
                    <a:lumMod val="50000"/>
                  </a:schemeClr>
                </a:solidFill>
              </a:rPr>
              <a:t>Decision Tokens </a:t>
            </a:r>
            <a:r>
              <a:rPr lang="en-GB" sz="900" dirty="0"/>
              <a:t>to the projects (=Performance Indicators) that interest them the most, creating a weighting.</a:t>
            </a:r>
            <a:endParaRPr lang="en-US" sz="900" dirty="0"/>
          </a:p>
          <a:p>
            <a:pPr marL="228600" lvl="0" indent="-228600">
              <a:buFont typeface="+mj-lt"/>
              <a:buAutoNum type="arabicPeriod"/>
            </a:pPr>
            <a:r>
              <a:rPr lang="en-GB" sz="900" dirty="0"/>
              <a:t>Community members can register for a given task and complete it. Once the task is completed, there are two ways to verify it. Some tasks are sensor related, others require community validation. Tasks that allow automatic verification, such as through GPS data, get verified automatically.</a:t>
            </a:r>
            <a:endParaRPr lang="en-US" sz="900" dirty="0"/>
          </a:p>
          <a:p>
            <a:pPr marL="228600" lvl="0" indent="-228600">
              <a:buFont typeface="+mj-lt"/>
              <a:buAutoNum type="arabicPeriod"/>
            </a:pPr>
            <a:r>
              <a:rPr lang="en-GB" sz="900" dirty="0"/>
              <a:t>Alternatively, the community votes on the task completion to verify it</a:t>
            </a:r>
            <a:endParaRPr lang="en-US" sz="900" dirty="0"/>
          </a:p>
          <a:p>
            <a:pPr marL="228600" lvl="0" indent="-228600">
              <a:buFont typeface="+mj-lt"/>
              <a:buAutoNum type="arabicPeriod"/>
            </a:pPr>
            <a:r>
              <a:rPr lang="en-GB" sz="900" dirty="0"/>
              <a:t>Through the completion of the task, the community member receives a </a:t>
            </a:r>
            <a:r>
              <a:rPr lang="en-GB" sz="900" b="1" dirty="0">
                <a:solidFill>
                  <a:srgbClr val="00B050"/>
                </a:solidFill>
              </a:rPr>
              <a:t>Voting Token </a:t>
            </a:r>
            <a:r>
              <a:rPr lang="en-GB" sz="900" dirty="0"/>
              <a:t>and a </a:t>
            </a:r>
            <a:r>
              <a:rPr lang="en-GB" sz="900" b="1" dirty="0">
                <a:solidFill>
                  <a:srgbClr val="FFC000"/>
                </a:solidFill>
              </a:rPr>
              <a:t>Finance Token</a:t>
            </a:r>
            <a:r>
              <a:rPr lang="en-GB" sz="900" dirty="0"/>
              <a:t>. The </a:t>
            </a:r>
            <a:r>
              <a:rPr lang="en-GB" sz="900" b="1" dirty="0">
                <a:solidFill>
                  <a:srgbClr val="FFC000"/>
                </a:solidFill>
              </a:rPr>
              <a:t>Finance Token </a:t>
            </a:r>
            <a:r>
              <a:rPr lang="en-GB" sz="900" dirty="0"/>
              <a:t>is a cash alternative that is redeemed with WWF directly.</a:t>
            </a:r>
            <a:endParaRPr lang="en-US" sz="900" dirty="0"/>
          </a:p>
          <a:p>
            <a:pPr marL="228600" lvl="0" indent="-228600">
              <a:buFont typeface="+mj-lt"/>
              <a:buAutoNum type="arabicPeriod"/>
            </a:pPr>
            <a:r>
              <a:rPr lang="en-GB" sz="900" dirty="0"/>
              <a:t>The </a:t>
            </a:r>
            <a:r>
              <a:rPr lang="en-GB" sz="900" b="1" dirty="0">
                <a:solidFill>
                  <a:srgbClr val="00B050"/>
                </a:solidFill>
              </a:rPr>
              <a:t>Voting Token </a:t>
            </a:r>
            <a:r>
              <a:rPr lang="en-GB" sz="900" dirty="0"/>
              <a:t>is used by the community members to cast their vote towards a community project they would like to have realized (</a:t>
            </a:r>
            <a:r>
              <a:rPr lang="en-GB" sz="900" b="1" dirty="0">
                <a:solidFill>
                  <a:srgbClr val="00B050"/>
                </a:solidFill>
              </a:rPr>
              <a:t>Voting Tokens</a:t>
            </a:r>
            <a:r>
              <a:rPr lang="en-GB" sz="900" dirty="0"/>
              <a:t> can only be used once)</a:t>
            </a:r>
            <a:endParaRPr lang="en-US" sz="900" dirty="0"/>
          </a:p>
          <a:p>
            <a:pPr marL="228600" lvl="0" indent="-228600">
              <a:buFont typeface="+mj-lt"/>
              <a:buAutoNum type="arabicPeriod"/>
            </a:pPr>
            <a:r>
              <a:rPr lang="en-GB" sz="900" dirty="0"/>
              <a:t>At regular intervals, sensor and task information are used to determine the health of the state of the environment through a smart contract. The details are explained on the next slide.</a:t>
            </a:r>
            <a:endParaRPr lang="en-US" sz="900" dirty="0"/>
          </a:p>
          <a:p>
            <a:pPr marL="228600" lvl="0" indent="-228600">
              <a:buFont typeface="+mj-lt"/>
              <a:buAutoNum type="arabicPeriod"/>
            </a:pPr>
            <a:r>
              <a:rPr lang="en-GB" sz="900" dirty="0"/>
              <a:t>The determination of the state then triggers the Smart Contract that releases the funds to the most voted community project.</a:t>
            </a:r>
            <a:endParaRPr lang="en-US" sz="900" dirty="0"/>
          </a:p>
          <a:p>
            <a:br>
              <a:rPr lang="en-GB" sz="900" dirty="0"/>
            </a:br>
            <a:r>
              <a:rPr lang="en-GB" sz="900" dirty="0"/>
              <a:t> </a:t>
            </a:r>
            <a:endParaRPr lang="en-US" sz="900" dirty="0"/>
          </a:p>
        </p:txBody>
      </p:sp>
      <p:pic>
        <p:nvPicPr>
          <p:cNvPr id="9" name="Picture 8">
            <a:extLst>
              <a:ext uri="{FF2B5EF4-FFF2-40B4-BE49-F238E27FC236}">
                <a16:creationId xmlns:a16="http://schemas.microsoft.com/office/drawing/2014/main" id="{9227AF58-DA8D-B840-9B52-2FF38D6E3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044" y="333366"/>
            <a:ext cx="7796418" cy="6434325"/>
          </a:xfrm>
          <a:prstGeom prst="rect">
            <a:avLst/>
          </a:prstGeom>
        </p:spPr>
      </p:pic>
    </p:spTree>
    <p:extLst>
      <p:ext uri="{BB962C8B-B14F-4D97-AF65-F5344CB8AC3E}">
        <p14:creationId xmlns:p14="http://schemas.microsoft.com/office/powerpoint/2010/main" val="20721064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197AFD-ABB2-A445-A07B-162C52A07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526" y="0"/>
            <a:ext cx="9548186" cy="6858000"/>
          </a:xfrm>
          <a:prstGeom prst="rect">
            <a:avLst/>
          </a:prstGeom>
        </p:spPr>
      </p:pic>
      <p:sp>
        <p:nvSpPr>
          <p:cNvPr id="3" name="Date Placeholder 2">
            <a:extLst>
              <a:ext uri="{FF2B5EF4-FFF2-40B4-BE49-F238E27FC236}">
                <a16:creationId xmlns:a16="http://schemas.microsoft.com/office/drawing/2014/main" id="{9624907E-9A31-9543-A299-D35B481A9EC9}"/>
              </a:ext>
            </a:extLst>
          </p:cNvPr>
          <p:cNvSpPr>
            <a:spLocks noGrp="1"/>
          </p:cNvSpPr>
          <p:nvPr>
            <p:ph type="dt" sz="half" idx="10"/>
          </p:nvPr>
        </p:nvSpPr>
        <p:spPr/>
        <p:txBody>
          <a:bodyPr/>
          <a:lstStyle/>
          <a:p>
            <a:r>
              <a:rPr lang="en-US"/>
              <a:t>February 2019</a:t>
            </a:r>
            <a:endParaRPr lang="en-GB" dirty="0"/>
          </a:p>
        </p:txBody>
      </p:sp>
      <p:sp>
        <p:nvSpPr>
          <p:cNvPr id="4" name="Footer Placeholder 3">
            <a:extLst>
              <a:ext uri="{FF2B5EF4-FFF2-40B4-BE49-F238E27FC236}">
                <a16:creationId xmlns:a16="http://schemas.microsoft.com/office/drawing/2014/main" id="{85C0A9A8-0CBB-534C-9FAA-2E1944E700FA}"/>
              </a:ext>
            </a:extLst>
          </p:cNvPr>
          <p:cNvSpPr>
            <a:spLocks noGrp="1"/>
          </p:cNvSpPr>
          <p:nvPr>
            <p:ph type="ftr" sz="quarter" idx="11"/>
          </p:nvPr>
        </p:nvSpPr>
        <p:spPr/>
        <p:txBody>
          <a:bodyPr/>
          <a:lstStyle/>
          <a:p>
            <a:r>
              <a:rPr lang="en-GB"/>
              <a:t>carpETHii - BETH Hackathon 2019</a:t>
            </a:r>
            <a:endParaRPr lang="en-GB" dirty="0"/>
          </a:p>
        </p:txBody>
      </p:sp>
      <p:sp>
        <p:nvSpPr>
          <p:cNvPr id="5" name="Slide Number Placeholder 4">
            <a:extLst>
              <a:ext uri="{FF2B5EF4-FFF2-40B4-BE49-F238E27FC236}">
                <a16:creationId xmlns:a16="http://schemas.microsoft.com/office/drawing/2014/main" id="{98FFCEF5-36A8-4549-9E01-3810161F4B70}"/>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8" name="TextBox 7">
            <a:extLst>
              <a:ext uri="{FF2B5EF4-FFF2-40B4-BE49-F238E27FC236}">
                <a16:creationId xmlns:a16="http://schemas.microsoft.com/office/drawing/2014/main" id="{C1240E75-F306-1C48-A6CE-C9719D452CAA}"/>
              </a:ext>
            </a:extLst>
          </p:cNvPr>
          <p:cNvSpPr txBox="1"/>
          <p:nvPr/>
        </p:nvSpPr>
        <p:spPr>
          <a:xfrm>
            <a:off x="8705461" y="914400"/>
            <a:ext cx="3148798" cy="3139321"/>
          </a:xfrm>
          <a:prstGeom prst="rect">
            <a:avLst/>
          </a:prstGeom>
          <a:noFill/>
        </p:spPr>
        <p:txBody>
          <a:bodyPr wrap="square" rtlCol="0">
            <a:spAutoFit/>
          </a:bodyPr>
          <a:lstStyle/>
          <a:p>
            <a:pPr marL="228600" lvl="0" indent="-228600">
              <a:buFont typeface="+mj-lt"/>
              <a:buAutoNum type="arabicPeriod"/>
            </a:pPr>
            <a:r>
              <a:rPr lang="en-US" sz="900" dirty="0"/>
              <a:t>Stakeholders donate money to WWF and receive </a:t>
            </a:r>
            <a:r>
              <a:rPr lang="en-US" sz="900" b="1" dirty="0">
                <a:solidFill>
                  <a:schemeClr val="bg1">
                    <a:lumMod val="50000"/>
                  </a:schemeClr>
                </a:solidFill>
              </a:rPr>
              <a:t>Decision Tokens </a:t>
            </a:r>
            <a:r>
              <a:rPr lang="en-US" sz="900" dirty="0"/>
              <a:t>in return</a:t>
            </a:r>
          </a:p>
          <a:p>
            <a:pPr marL="228600" lvl="0" indent="-228600">
              <a:buFont typeface="+mj-lt"/>
              <a:buAutoNum type="arabicPeriod"/>
            </a:pPr>
            <a:r>
              <a:rPr lang="en-US" sz="900" dirty="0"/>
              <a:t>Investors allocate the </a:t>
            </a:r>
            <a:r>
              <a:rPr lang="en-US" sz="900" b="1" dirty="0">
                <a:solidFill>
                  <a:schemeClr val="bg1">
                    <a:lumMod val="50000"/>
                  </a:schemeClr>
                </a:solidFill>
              </a:rPr>
              <a:t>Decision Tokens </a:t>
            </a:r>
            <a:r>
              <a:rPr lang="en-US" sz="900" dirty="0"/>
              <a:t>to their desired performance indicator. These votes will then be used as a weighting mechanism for final pay-out of the allocated donations. </a:t>
            </a:r>
          </a:p>
          <a:p>
            <a:pPr marL="228600" lvl="0" indent="-228600">
              <a:buFont typeface="+mj-lt"/>
              <a:buAutoNum type="arabicPeriod"/>
            </a:pPr>
            <a:r>
              <a:rPr lang="en-US" sz="900" dirty="0"/>
              <a:t>The overall state of the ecosystem is measured through Performance Indicators such as the number of bison or the level of deforestation. </a:t>
            </a:r>
          </a:p>
          <a:p>
            <a:pPr marL="228600" lvl="0" indent="-228600">
              <a:buFont typeface="+mj-lt"/>
              <a:buAutoNum type="arabicPeriod"/>
            </a:pPr>
            <a:r>
              <a:rPr lang="en-US" sz="900" dirty="0"/>
              <a:t>Using sensor data, the ‘health’ of the Performance Indicators is evaluated against a predefined baseline. This is shown in </a:t>
            </a:r>
            <a:r>
              <a:rPr lang="en-US" sz="900" b="1" dirty="0">
                <a:solidFill>
                  <a:srgbClr val="FF0000"/>
                </a:solidFill>
              </a:rPr>
              <a:t>red</a:t>
            </a:r>
            <a:r>
              <a:rPr lang="en-US" sz="900" dirty="0"/>
              <a:t> on the Performance Dial.</a:t>
            </a:r>
          </a:p>
          <a:p>
            <a:pPr marL="228600" lvl="0" indent="-228600">
              <a:buFont typeface="+mj-lt"/>
              <a:buAutoNum type="arabicPeriod"/>
            </a:pPr>
            <a:r>
              <a:rPr lang="en-US" sz="900" dirty="0"/>
              <a:t>The Performance Function inside the smart contract uses the ‘health’ of the indicator, the number of tasks completed by the community, and the weighting assigned by the Stakeholders.</a:t>
            </a:r>
          </a:p>
          <a:p>
            <a:pPr marL="228600" lvl="0" indent="-228600">
              <a:buFont typeface="+mj-lt"/>
              <a:buAutoNum type="arabicPeriod"/>
            </a:pPr>
            <a:r>
              <a:rPr lang="en-US" sz="900" dirty="0"/>
              <a:t>The result is the weighted contribution of the indicators. This is shown in </a:t>
            </a:r>
            <a:r>
              <a:rPr lang="en-US" sz="900" b="1" dirty="0">
                <a:solidFill>
                  <a:srgbClr val="FFC000"/>
                </a:solidFill>
              </a:rPr>
              <a:t>yellow</a:t>
            </a:r>
            <a:r>
              <a:rPr lang="en-US" sz="900" dirty="0"/>
              <a:t> on the performance dial.</a:t>
            </a:r>
          </a:p>
          <a:p>
            <a:pPr marL="228600" lvl="0" indent="-228600">
              <a:buFont typeface="+mj-lt"/>
              <a:buAutoNum type="arabicPeriod"/>
            </a:pPr>
            <a:r>
              <a:rPr lang="en-US" sz="900" dirty="0"/>
              <a:t>This weighted performance determines the subsequent pay-out through the next smart contract shown on the overview slide.</a:t>
            </a:r>
          </a:p>
        </p:txBody>
      </p:sp>
    </p:spTree>
    <p:extLst>
      <p:ext uri="{BB962C8B-B14F-4D97-AF65-F5344CB8AC3E}">
        <p14:creationId xmlns:p14="http://schemas.microsoft.com/office/powerpoint/2010/main" val="37003877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21670E0-E979-CF42-9404-7CD6040266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270" y="678600"/>
            <a:ext cx="10009112" cy="5630125"/>
          </a:xfrm>
        </p:spPr>
      </p:pic>
      <p:sp>
        <p:nvSpPr>
          <p:cNvPr id="3" name="Date Placeholder 2">
            <a:extLst>
              <a:ext uri="{FF2B5EF4-FFF2-40B4-BE49-F238E27FC236}">
                <a16:creationId xmlns:a16="http://schemas.microsoft.com/office/drawing/2014/main" id="{E0B44876-478A-044C-8CB0-EFD794381E8A}"/>
              </a:ext>
            </a:extLst>
          </p:cNvPr>
          <p:cNvSpPr>
            <a:spLocks noGrp="1"/>
          </p:cNvSpPr>
          <p:nvPr>
            <p:ph type="dt" sz="half" idx="10"/>
          </p:nvPr>
        </p:nvSpPr>
        <p:spPr/>
        <p:txBody>
          <a:bodyPr/>
          <a:lstStyle/>
          <a:p>
            <a:r>
              <a:rPr lang="en-US"/>
              <a:t>February 2019</a:t>
            </a:r>
            <a:endParaRPr lang="en-GB" dirty="0"/>
          </a:p>
        </p:txBody>
      </p:sp>
      <p:sp>
        <p:nvSpPr>
          <p:cNvPr id="4" name="Footer Placeholder 3">
            <a:extLst>
              <a:ext uri="{FF2B5EF4-FFF2-40B4-BE49-F238E27FC236}">
                <a16:creationId xmlns:a16="http://schemas.microsoft.com/office/drawing/2014/main" id="{02EF412D-6557-9640-A8D1-3F13C3A2D51A}"/>
              </a:ext>
            </a:extLst>
          </p:cNvPr>
          <p:cNvSpPr>
            <a:spLocks noGrp="1"/>
          </p:cNvSpPr>
          <p:nvPr>
            <p:ph type="ftr" sz="quarter" idx="11"/>
          </p:nvPr>
        </p:nvSpPr>
        <p:spPr/>
        <p:txBody>
          <a:bodyPr/>
          <a:lstStyle/>
          <a:p>
            <a:r>
              <a:rPr lang="en-GB"/>
              <a:t>carpETHii - BETH Hackathon 2019</a:t>
            </a:r>
            <a:endParaRPr lang="en-GB" dirty="0"/>
          </a:p>
        </p:txBody>
      </p:sp>
      <p:sp>
        <p:nvSpPr>
          <p:cNvPr id="5" name="Slide Number Placeholder 4">
            <a:extLst>
              <a:ext uri="{FF2B5EF4-FFF2-40B4-BE49-F238E27FC236}">
                <a16:creationId xmlns:a16="http://schemas.microsoft.com/office/drawing/2014/main" id="{248585C9-7040-244E-804C-AA878471821B}"/>
              </a:ext>
            </a:extLst>
          </p:cNvPr>
          <p:cNvSpPr>
            <a:spLocks noGrp="1"/>
          </p:cNvSpPr>
          <p:nvPr>
            <p:ph type="sldNum" sz="quarter" idx="12"/>
          </p:nvPr>
        </p:nvSpPr>
        <p:spPr/>
        <p:txBody>
          <a:bodyPr/>
          <a:lstStyle/>
          <a:p>
            <a:fld id="{6C6AE60A-B69C-4790-82F7-3882EDF23186}" type="slidenum">
              <a:rPr lang="en-GB" smtClean="0"/>
              <a:t>4</a:t>
            </a:fld>
            <a:endParaRPr lang="en-GB" dirty="0"/>
          </a:p>
        </p:txBody>
      </p:sp>
    </p:spTree>
    <p:extLst>
      <p:ext uri="{BB962C8B-B14F-4D97-AF65-F5344CB8AC3E}">
        <p14:creationId xmlns:p14="http://schemas.microsoft.com/office/powerpoint/2010/main" val="7639134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90FAB2-A7CE-DF4D-91D9-672083C371CC}"/>
              </a:ext>
            </a:extLst>
          </p:cNvPr>
          <p:cNvSpPr>
            <a:spLocks noGrp="1"/>
          </p:cNvSpPr>
          <p:nvPr>
            <p:ph sz="half" idx="1"/>
          </p:nvPr>
        </p:nvSpPr>
        <p:spPr>
          <a:xfrm>
            <a:off x="323851" y="1412776"/>
            <a:ext cx="5577644" cy="4824513"/>
          </a:xfrm>
        </p:spPr>
        <p:txBody>
          <a:bodyPr/>
          <a:lstStyle/>
          <a:p>
            <a:pPr marL="0" indent="0">
              <a:spcBef>
                <a:spcPts val="600"/>
              </a:spcBef>
              <a:buNone/>
            </a:pPr>
            <a:r>
              <a:rPr lang="en-GB" sz="1200" b="1" dirty="0"/>
              <a:t>System Design</a:t>
            </a:r>
          </a:p>
          <a:p>
            <a:pPr>
              <a:spcBef>
                <a:spcPts val="600"/>
              </a:spcBef>
            </a:pPr>
            <a:r>
              <a:rPr lang="en-GB" sz="1200" dirty="0"/>
              <a:t>The rewards are divided into short-term rewards and long-term rewards to enable continuous involvement</a:t>
            </a:r>
          </a:p>
          <a:p>
            <a:pPr>
              <a:spcBef>
                <a:spcPts val="600"/>
              </a:spcBef>
            </a:pPr>
            <a:r>
              <a:rPr lang="en-GB" sz="1200" dirty="0"/>
              <a:t>Community can define own tasks which will be rewarded as well</a:t>
            </a:r>
          </a:p>
          <a:p>
            <a:pPr>
              <a:spcBef>
                <a:spcPts val="600"/>
              </a:spcBef>
            </a:pPr>
            <a:r>
              <a:rPr lang="en-GB" sz="1200" dirty="0"/>
              <a:t>Anyone can claim task and complete it (no hunter/community split)</a:t>
            </a:r>
          </a:p>
          <a:p>
            <a:pPr>
              <a:spcBef>
                <a:spcPts val="600"/>
              </a:spcBef>
            </a:pPr>
            <a:r>
              <a:rPr lang="en-GB" sz="1200" dirty="0"/>
              <a:t>Task completion auto-checked or voted by the community (incentive to vote, task completed increases funding)</a:t>
            </a:r>
          </a:p>
          <a:p>
            <a:pPr>
              <a:spcBef>
                <a:spcPts val="600"/>
              </a:spcBef>
            </a:pPr>
            <a:r>
              <a:rPr lang="en-GB" sz="1200" dirty="0"/>
              <a:t>All parties incentivized to cooperate (carrying out tasks provides direct reward with right to vote for local sub-community projects / anyone completing task increases the funds for all the projects)</a:t>
            </a:r>
          </a:p>
          <a:p>
            <a:pPr>
              <a:spcBef>
                <a:spcPts val="600"/>
              </a:spcBef>
            </a:pPr>
            <a:r>
              <a:rPr lang="en-GB" sz="1200" dirty="0"/>
              <a:t>Transparency on the progress and state of the environment for all stakeholders (can give subjective judgement of the ecosystem)</a:t>
            </a:r>
          </a:p>
          <a:p>
            <a:pPr>
              <a:spcBef>
                <a:spcPts val="600"/>
              </a:spcBef>
            </a:pPr>
            <a:r>
              <a:rPr lang="en-GB" sz="1200" dirty="0"/>
              <a:t>The configuration of the state function acts as a watchdog against collusion between community members </a:t>
            </a:r>
          </a:p>
          <a:p>
            <a:pPr marL="0" indent="0">
              <a:spcBef>
                <a:spcPts val="600"/>
              </a:spcBef>
              <a:buNone/>
            </a:pPr>
            <a:r>
              <a:rPr lang="en-GB" sz="1200" b="1" dirty="0"/>
              <a:t>Blockchain</a:t>
            </a:r>
          </a:p>
          <a:p>
            <a:pPr>
              <a:spcBef>
                <a:spcPts val="600"/>
              </a:spcBef>
            </a:pPr>
            <a:r>
              <a:rPr lang="en-GB" sz="1200" dirty="0"/>
              <a:t>The blockchain technology ensures that the decision making is concentrated amongst the most active members</a:t>
            </a:r>
          </a:p>
          <a:p>
            <a:pPr>
              <a:spcBef>
                <a:spcPts val="600"/>
              </a:spcBef>
            </a:pPr>
            <a:r>
              <a:rPr lang="en-GB" sz="1200" dirty="0"/>
              <a:t>Decentralized governance that allows merit-based reward distribution</a:t>
            </a:r>
          </a:p>
        </p:txBody>
      </p:sp>
      <p:sp>
        <p:nvSpPr>
          <p:cNvPr id="3" name="Content Placeholder 2">
            <a:extLst>
              <a:ext uri="{FF2B5EF4-FFF2-40B4-BE49-F238E27FC236}">
                <a16:creationId xmlns:a16="http://schemas.microsoft.com/office/drawing/2014/main" id="{0BEC53FA-FA9E-0D41-9A9B-082CB7D65B58}"/>
              </a:ext>
            </a:extLst>
          </p:cNvPr>
          <p:cNvSpPr>
            <a:spLocks noGrp="1"/>
          </p:cNvSpPr>
          <p:nvPr>
            <p:ph sz="half" idx="2"/>
          </p:nvPr>
        </p:nvSpPr>
        <p:spPr>
          <a:xfrm>
            <a:off x="6285565" y="1340768"/>
            <a:ext cx="5567205" cy="4896521"/>
          </a:xfrm>
        </p:spPr>
        <p:txBody>
          <a:bodyPr/>
          <a:lstStyle/>
          <a:p>
            <a:pPr marL="0" indent="0">
              <a:spcBef>
                <a:spcPts val="600"/>
              </a:spcBef>
              <a:buNone/>
            </a:pPr>
            <a:r>
              <a:rPr lang="en-GB" sz="1200" b="1" dirty="0"/>
              <a:t>Off chain</a:t>
            </a:r>
          </a:p>
          <a:p>
            <a:pPr>
              <a:spcBef>
                <a:spcPts val="600"/>
              </a:spcBef>
            </a:pPr>
            <a:r>
              <a:rPr lang="en-GB" sz="1200" dirty="0"/>
              <a:t>Provide outdoor screen panels showing current ecosystem performance</a:t>
            </a:r>
          </a:p>
          <a:p>
            <a:pPr>
              <a:spcBef>
                <a:spcPts val="600"/>
              </a:spcBef>
            </a:pPr>
            <a:r>
              <a:rPr lang="en-GB" sz="1200" dirty="0"/>
              <a:t>Use graphical representation (smiling/crying bison) to foster emotional response</a:t>
            </a:r>
          </a:p>
          <a:p>
            <a:pPr>
              <a:spcBef>
                <a:spcPts val="600"/>
              </a:spcBef>
            </a:pPr>
            <a:r>
              <a:rPr lang="en-GB" sz="1200" dirty="0"/>
              <a:t>Show ranking of the people who have done most tasks (to foster competition for the good thing)</a:t>
            </a:r>
            <a:endParaRPr lang="en-GB" sz="1200" b="1" dirty="0"/>
          </a:p>
          <a:p>
            <a:pPr marL="0" indent="0">
              <a:buNone/>
            </a:pPr>
            <a:endParaRPr lang="en-GB" sz="1200" b="1" dirty="0"/>
          </a:p>
          <a:p>
            <a:pPr marL="0" indent="0">
              <a:buNone/>
            </a:pPr>
            <a:r>
              <a:rPr lang="en-GB" sz="1200" b="1" dirty="0"/>
              <a:t>Implementation Challenges</a:t>
            </a:r>
            <a:endParaRPr lang="en-GB" sz="1200" dirty="0"/>
          </a:p>
          <a:p>
            <a:r>
              <a:rPr lang="en-GB" sz="1200" dirty="0"/>
              <a:t>Validation of the tasks is dependent on the members of the community and can be falsified (if all the sub-communities tried to cheat the system, but we rely on internal competition)</a:t>
            </a:r>
          </a:p>
          <a:p>
            <a:r>
              <a:rPr lang="en-GB" sz="1200" dirty="0"/>
              <a:t>The technology might fact regulatory and social resistance hindering the effectiveness of the implementation</a:t>
            </a:r>
          </a:p>
          <a:p>
            <a:r>
              <a:rPr lang="en-GB" sz="1200" dirty="0"/>
              <a:t>Community members must posses access to Smartphones and Signal in all parts of the Area</a:t>
            </a:r>
          </a:p>
          <a:p>
            <a:endParaRPr lang="en-GB" sz="1200" b="1" dirty="0"/>
          </a:p>
          <a:p>
            <a:pPr marL="0" indent="0">
              <a:buNone/>
            </a:pPr>
            <a:r>
              <a:rPr lang="en-GB" sz="1200" b="1" dirty="0"/>
              <a:t>Avenues for Future Work</a:t>
            </a:r>
            <a:endParaRPr lang="en-GB" sz="1200" dirty="0"/>
          </a:p>
          <a:p>
            <a:r>
              <a:rPr lang="en-GB" sz="1200" dirty="0"/>
              <a:t>Interfacing the Website with the Blockchain</a:t>
            </a:r>
          </a:p>
          <a:p>
            <a:r>
              <a:rPr lang="en-GB" sz="1200" dirty="0"/>
              <a:t>Application for the community members</a:t>
            </a:r>
          </a:p>
          <a:p>
            <a:r>
              <a:rPr lang="en-GB" sz="1200" dirty="0"/>
              <a:t>Create Community interface to allow for effective assignment and creation of tasks</a:t>
            </a:r>
          </a:p>
          <a:p>
            <a:r>
              <a:rPr lang="en-GB" sz="1200" dirty="0"/>
              <a:t>Creation and implementation of additional sensor indicators (Soil samples, air quality, etc.)</a:t>
            </a:r>
          </a:p>
          <a:p>
            <a:endParaRPr lang="en-GB" sz="1200" dirty="0"/>
          </a:p>
          <a:p>
            <a:endParaRPr lang="en-GB" sz="1200" dirty="0"/>
          </a:p>
          <a:p>
            <a:endParaRPr lang="en-US" sz="1200" dirty="0"/>
          </a:p>
        </p:txBody>
      </p:sp>
      <p:sp>
        <p:nvSpPr>
          <p:cNvPr id="4" name="Date Placeholder 3">
            <a:extLst>
              <a:ext uri="{FF2B5EF4-FFF2-40B4-BE49-F238E27FC236}">
                <a16:creationId xmlns:a16="http://schemas.microsoft.com/office/drawing/2014/main" id="{FE55C980-1D08-5C40-BDB7-F9C24B2AE218}"/>
              </a:ext>
            </a:extLst>
          </p:cNvPr>
          <p:cNvSpPr>
            <a:spLocks noGrp="1"/>
          </p:cNvSpPr>
          <p:nvPr>
            <p:ph type="dt" sz="half" idx="10"/>
          </p:nvPr>
        </p:nvSpPr>
        <p:spPr/>
        <p:txBody>
          <a:bodyPr/>
          <a:lstStyle/>
          <a:p>
            <a:r>
              <a:rPr lang="en-US"/>
              <a:t>February 2019</a:t>
            </a:r>
            <a:endParaRPr lang="en-GB" dirty="0"/>
          </a:p>
        </p:txBody>
      </p:sp>
      <p:sp>
        <p:nvSpPr>
          <p:cNvPr id="5" name="Footer Placeholder 4">
            <a:extLst>
              <a:ext uri="{FF2B5EF4-FFF2-40B4-BE49-F238E27FC236}">
                <a16:creationId xmlns:a16="http://schemas.microsoft.com/office/drawing/2014/main" id="{6FEB8CB2-0BA0-D54C-9EE9-AD262C90B84C}"/>
              </a:ext>
            </a:extLst>
          </p:cNvPr>
          <p:cNvSpPr>
            <a:spLocks noGrp="1"/>
          </p:cNvSpPr>
          <p:nvPr>
            <p:ph type="ftr" sz="quarter" idx="11"/>
          </p:nvPr>
        </p:nvSpPr>
        <p:spPr/>
        <p:txBody>
          <a:bodyPr/>
          <a:lstStyle/>
          <a:p>
            <a:r>
              <a:rPr lang="en-GB" dirty="0" err="1"/>
              <a:t>carpETHii</a:t>
            </a:r>
            <a:r>
              <a:rPr lang="en-GB" dirty="0"/>
              <a:t> - BETH Hackathon 2019</a:t>
            </a:r>
          </a:p>
        </p:txBody>
      </p:sp>
      <p:sp>
        <p:nvSpPr>
          <p:cNvPr id="6" name="Slide Number Placeholder 5">
            <a:extLst>
              <a:ext uri="{FF2B5EF4-FFF2-40B4-BE49-F238E27FC236}">
                <a16:creationId xmlns:a16="http://schemas.microsoft.com/office/drawing/2014/main" id="{4C275E3A-06FD-2E4F-907B-08E3CF132C56}"/>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7" name="Title 6">
            <a:extLst>
              <a:ext uri="{FF2B5EF4-FFF2-40B4-BE49-F238E27FC236}">
                <a16:creationId xmlns:a16="http://schemas.microsoft.com/office/drawing/2014/main" id="{3D1E69E5-2C5A-9840-A302-11F95B74CA53}"/>
              </a:ext>
            </a:extLst>
          </p:cNvPr>
          <p:cNvSpPr>
            <a:spLocks noGrp="1"/>
          </p:cNvSpPr>
          <p:nvPr>
            <p:ph type="title"/>
          </p:nvPr>
        </p:nvSpPr>
        <p:spPr>
          <a:xfrm>
            <a:off x="323850" y="620714"/>
            <a:ext cx="11537950" cy="720054"/>
          </a:xfrm>
        </p:spPr>
        <p:txBody>
          <a:bodyPr/>
          <a:lstStyle/>
          <a:p>
            <a:r>
              <a:rPr lang="en-US" dirty="0"/>
              <a:t>Benefits and Challenges</a:t>
            </a:r>
          </a:p>
        </p:txBody>
      </p:sp>
    </p:spTree>
    <p:extLst>
      <p:ext uri="{BB962C8B-B14F-4D97-AF65-F5344CB8AC3E}">
        <p14:creationId xmlns:p14="http://schemas.microsoft.com/office/powerpoint/2010/main" val="93154164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7D0C7EA-697D-F948-BDC8-A743A39B5403}"/>
              </a:ext>
            </a:extLst>
          </p:cNvPr>
          <p:cNvSpPr>
            <a:spLocks noGrp="1"/>
          </p:cNvSpPr>
          <p:nvPr>
            <p:ph type="dt" sz="half" idx="10"/>
          </p:nvPr>
        </p:nvSpPr>
        <p:spPr/>
        <p:txBody>
          <a:bodyPr/>
          <a:lstStyle/>
          <a:p>
            <a:r>
              <a:rPr lang="en-US"/>
              <a:t>February 2019</a:t>
            </a:r>
            <a:endParaRPr lang="en-GB" dirty="0"/>
          </a:p>
        </p:txBody>
      </p:sp>
      <p:sp>
        <p:nvSpPr>
          <p:cNvPr id="4" name="Footer Placeholder 3">
            <a:extLst>
              <a:ext uri="{FF2B5EF4-FFF2-40B4-BE49-F238E27FC236}">
                <a16:creationId xmlns:a16="http://schemas.microsoft.com/office/drawing/2014/main" id="{BCAE0F08-A2BC-5F41-B9C0-6C8ADD60BE9A}"/>
              </a:ext>
            </a:extLst>
          </p:cNvPr>
          <p:cNvSpPr>
            <a:spLocks noGrp="1"/>
          </p:cNvSpPr>
          <p:nvPr>
            <p:ph type="ftr" sz="quarter" idx="11"/>
          </p:nvPr>
        </p:nvSpPr>
        <p:spPr/>
        <p:txBody>
          <a:bodyPr/>
          <a:lstStyle/>
          <a:p>
            <a:r>
              <a:rPr lang="en-GB"/>
              <a:t>carpETHii - BETH Hackathon 2019</a:t>
            </a:r>
            <a:endParaRPr lang="en-GB" dirty="0"/>
          </a:p>
        </p:txBody>
      </p:sp>
      <p:sp>
        <p:nvSpPr>
          <p:cNvPr id="5" name="Slide Number Placeholder 4">
            <a:extLst>
              <a:ext uri="{FF2B5EF4-FFF2-40B4-BE49-F238E27FC236}">
                <a16:creationId xmlns:a16="http://schemas.microsoft.com/office/drawing/2014/main" id="{EB748A20-2B31-D54C-8432-3CF56415A5DE}"/>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13A20572-1E3A-3D4D-B448-3C918E2FD0A5}"/>
              </a:ext>
            </a:extLst>
          </p:cNvPr>
          <p:cNvSpPr>
            <a:spLocks noGrp="1"/>
          </p:cNvSpPr>
          <p:nvPr>
            <p:ph type="title"/>
          </p:nvPr>
        </p:nvSpPr>
        <p:spPr/>
        <p:txBody>
          <a:bodyPr/>
          <a:lstStyle/>
          <a:p>
            <a:r>
              <a:rPr lang="en-US" dirty="0"/>
              <a:t>Sensor and IoT Implementation</a:t>
            </a:r>
          </a:p>
        </p:txBody>
      </p:sp>
      <p:pic>
        <p:nvPicPr>
          <p:cNvPr id="7" name="Picture 6">
            <a:extLst>
              <a:ext uri="{FF2B5EF4-FFF2-40B4-BE49-F238E27FC236}">
                <a16:creationId xmlns:a16="http://schemas.microsoft.com/office/drawing/2014/main" id="{6018FFF8-4234-8449-8A82-39FEDC6D6C04}"/>
              </a:ext>
            </a:extLst>
          </p:cNvPr>
          <p:cNvPicPr>
            <a:picLocks noChangeAspect="1"/>
          </p:cNvPicPr>
          <p:nvPr/>
        </p:nvPicPr>
        <p:blipFill rotWithShape="1">
          <a:blip r:embed="rId2">
            <a:extLst>
              <a:ext uri="{28A0092B-C50C-407E-A947-70E740481C1C}">
                <a14:useLocalDpi xmlns:a14="http://schemas.microsoft.com/office/drawing/2010/main" val="0"/>
              </a:ext>
            </a:extLst>
          </a:blip>
          <a:srcRect t="12201" b="21651"/>
          <a:stretch/>
        </p:blipFill>
        <p:spPr>
          <a:xfrm>
            <a:off x="1408195" y="1254649"/>
            <a:ext cx="9179648" cy="5634710"/>
          </a:xfrm>
          <a:prstGeom prst="rect">
            <a:avLst/>
          </a:prstGeom>
        </p:spPr>
      </p:pic>
    </p:spTree>
    <p:extLst>
      <p:ext uri="{BB962C8B-B14F-4D97-AF65-F5344CB8AC3E}">
        <p14:creationId xmlns:p14="http://schemas.microsoft.com/office/powerpoint/2010/main" val="32483000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3" name="Titel 2"/>
          <p:cNvSpPr>
            <a:spLocks noGrp="1"/>
          </p:cNvSpPr>
          <p:nvPr>
            <p:ph type="ctrTitle"/>
          </p:nvPr>
        </p:nvSpPr>
        <p:spPr/>
        <p:txBody>
          <a:bodyPr/>
          <a:lstStyle/>
          <a:p>
            <a:r>
              <a:rPr lang="en-GB" dirty="0"/>
              <a:t>Thank you for your attention.</a:t>
            </a:r>
          </a:p>
        </p:txBody>
      </p:sp>
      <p:sp>
        <p:nvSpPr>
          <p:cNvPr id="6" name="Untertitel 5"/>
          <p:cNvSpPr>
            <a:spLocks noGrp="1"/>
          </p:cNvSpPr>
          <p:nvPr>
            <p:ph type="subTitle" idx="1"/>
          </p:nvPr>
        </p:nvSpPr>
        <p:spPr/>
        <p:txBody>
          <a:bodyPr/>
          <a:lstStyle/>
          <a:p>
            <a:r>
              <a:rPr lang="en-GB" dirty="0"/>
              <a:t>#</a:t>
            </a:r>
            <a:r>
              <a:rPr lang="en-GB" dirty="0" err="1"/>
              <a:t>carpETHii</a:t>
            </a:r>
            <a:r>
              <a:rPr lang="en-GB" dirty="0"/>
              <a:t> #BETH #</a:t>
            </a:r>
            <a:r>
              <a:rPr lang="en-GB" dirty="0" err="1"/>
              <a:t>ethz</a:t>
            </a:r>
            <a:endParaRPr lang="en-GB" dirty="0"/>
          </a:p>
        </p:txBody>
      </p:sp>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768544824"/>
      </p:ext>
    </p:extLst>
  </p:cSld>
  <p:clrMapOvr>
    <a:masterClrMapping/>
  </p:clrMapOvr>
  <p:transition>
    <p:fade/>
  </p:transition>
</p:sld>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n" id="{89FEE36E-EF45-7645-96EB-528CB81AFE42}" vid="{CE3BF5A7-8154-344E-BC3C-58B75D89E510}"/>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n" id="{89FEE36E-EF45-7645-96EB-528CB81AFE42}" vid="{8FDDA2DA-99B6-5A47-9990-B8EC6BA36760}"/>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n" id="{89FEE36E-EF45-7645-96EB-528CB81AFE42}" vid="{FBC06201-3EA8-6742-B6D1-238EADDF7F17}"/>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n" id="{89FEE36E-EF45-7645-96EB-528CB81AFE42}" vid="{D2EA2B23-D688-8B42-9091-50A30D6B1CD2}"/>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n" id="{89FEE36E-EF45-7645-96EB-528CB81AFE42}" vid="{88E33F5E-6106-E24F-A112-015FF07DE8FE}"/>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n" id="{89FEE36E-EF45-7645-96EB-528CB81AFE42}" vid="{4F35830D-CA45-8447-983B-45F9B664D4A7}"/>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n" id="{89FEE36E-EF45-7645-96EB-528CB81AFE42}" vid="{756BF189-A41C-3E46-AE33-3DC0BDAFA87F}"/>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n" id="{89FEE36E-EF45-7645-96EB-528CB81AFE42}" vid="{6E46A47F-109B-1047-AE89-A9F32AF65BC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n" id="{89FEE36E-EF45-7645-96EB-528CB81AFE42}" vid="{2D949C45-1E2A-9148-BAAC-4B6F26ECBE81}"/>
    </a:ext>
  </a:extLst>
</a:theme>
</file>

<file path=docProps/app.xml><?xml version="1.0" encoding="utf-8"?>
<Properties xmlns="http://schemas.openxmlformats.org/officeDocument/2006/extended-properties" xmlns:vt="http://schemas.openxmlformats.org/officeDocument/2006/docPropsVTypes">
  <Template>eth_praesentation_16zu9_ETH1</Template>
  <TotalTime>67</TotalTime>
  <Words>817</Words>
  <Application>Microsoft Macintosh PowerPoint</Application>
  <PresentationFormat>Custom</PresentationFormat>
  <Paragraphs>73</Paragraphs>
  <Slides>7</Slides>
  <Notes>0</Notes>
  <HiddenSlides>0</HiddenSlides>
  <MMClips>0</MMClips>
  <ScaleCrop>false</ScaleCrop>
  <HeadingPairs>
    <vt:vector size="6" baseType="variant">
      <vt:variant>
        <vt:lpstr>Fonts Used</vt:lpstr>
      </vt:variant>
      <vt:variant>
        <vt:i4>2</vt:i4>
      </vt:variant>
      <vt:variant>
        <vt:lpstr>Theme</vt:lpstr>
      </vt:variant>
      <vt:variant>
        <vt:i4>9</vt:i4>
      </vt:variant>
      <vt:variant>
        <vt:lpstr>Slide Titles</vt:lpstr>
      </vt:variant>
      <vt:variant>
        <vt:i4>7</vt:i4>
      </vt:variant>
    </vt:vector>
  </HeadingPairs>
  <TitlesOfParts>
    <vt:vector size="18" baseType="lpstr">
      <vt:lpstr>Arial</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carpETHii BETH Hackathon 2019</vt:lpstr>
      <vt:lpstr>PowerPoint Presentation</vt:lpstr>
      <vt:lpstr>PowerPoint Presentation</vt:lpstr>
      <vt:lpstr>PowerPoint Presentation</vt:lpstr>
      <vt:lpstr>Benefits and Challenges</vt:lpstr>
      <vt:lpstr>Sensor and IoT Implementation</vt:lpstr>
      <vt:lpstr>Thank you for your attention.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Weinold</dc:creator>
  <cp:lastModifiedBy>Michael Weinold</cp:lastModifiedBy>
  <cp:revision>14</cp:revision>
  <cp:lastPrinted>2019-02-15T07:37:57Z</cp:lastPrinted>
  <dcterms:created xsi:type="dcterms:W3CDTF">2019-02-14T19:40:13Z</dcterms:created>
  <dcterms:modified xsi:type="dcterms:W3CDTF">2019-02-15T08:28:53Z</dcterms:modified>
</cp:coreProperties>
</file>